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8" r:id="rId10"/>
    <p:sldId id="269" r:id="rId11"/>
    <p:sldId id="270" r:id="rId12"/>
    <p:sldId id="261" r:id="rId13"/>
    <p:sldId id="262" r:id="rId14"/>
    <p:sldId id="263" r:id="rId15"/>
    <p:sldId id="264" r:id="rId16"/>
    <p:sldId id="266" r:id="rId17"/>
    <p:sldId id="267" r:id="rId18"/>
  </p:sldIdLst>
  <p:sldSz cx="9144000" cy="6858000" type="screen4x3"/>
  <p:notesSz cx="6669088" cy="9928225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A6CE39"/>
    <a:srgbClr val="996633"/>
    <a:srgbClr val="0066FF"/>
    <a:srgbClr val="B9D200"/>
    <a:srgbClr val="606060"/>
    <a:srgbClr val="BED600"/>
    <a:srgbClr val="CEEA00"/>
    <a:srgbClr val="586D8E"/>
    <a:srgbClr val="C4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08937-202B-46A3-994A-AD4B35F7232D}" v="61" dt="2020-04-15T08:46:05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83227" autoAdjust="0"/>
  </p:normalViewPr>
  <p:slideViewPr>
    <p:cSldViewPr>
      <p:cViewPr varScale="1">
        <p:scale>
          <a:sx n="60" d="100"/>
          <a:sy n="60" d="100"/>
        </p:scale>
        <p:origin x="16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5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3294" y="-114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 dirty="0"/>
              <a:t>VAJENIŠTVO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 dirty="0"/>
              <a:t>2018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F086AA-A401-49F0-900B-5A6085623327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4016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2E7005-F87A-4F3C-9833-46D8303552DE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66909" y="4777959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C2915B-30BF-4AF5-9E49-AB3BCAA71505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37853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sz="14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2915B-30BF-4AF5-9E49-AB3BCAA71505}" type="slidenum">
              <a:rPr lang="sl-SI" altLang="en-US" smtClean="0"/>
              <a:pPr/>
              <a:t>1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6030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2915B-30BF-4AF5-9E49-AB3BCAA71505}" type="slidenum">
              <a:rPr lang="sl-SI" altLang="en-US" smtClean="0"/>
              <a:pPr/>
              <a:t>7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1029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3175" y="3429000"/>
            <a:ext cx="9144000" cy="3429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sl-SI"/>
          </a:p>
        </p:txBody>
      </p:sp>
      <p:pic>
        <p:nvPicPr>
          <p:cNvPr id="3" name="Slik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439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9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85EA3-69B7-460A-A52A-316277B551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785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129463" y="115888"/>
            <a:ext cx="1763712" cy="6408737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835150" y="115888"/>
            <a:ext cx="5141913" cy="640873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B8216-DDC4-4E05-86D2-73BF499519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750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641655" cy="649287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520" y="1052513"/>
            <a:ext cx="8641655" cy="497626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F3966-7DB7-4805-83A4-E854597D54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731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150" y="1709738"/>
            <a:ext cx="66754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835150" y="4589463"/>
            <a:ext cx="66754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16D63-79BD-474C-BB54-D8B332E196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678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51520" y="1052513"/>
            <a:ext cx="4176464" cy="4896767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788024" y="1052513"/>
            <a:ext cx="4105151" cy="4896767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526E8-5944-491A-B016-CB64611A52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473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1" y="365125"/>
            <a:ext cx="8641653" cy="1325563"/>
          </a:xfrm>
        </p:spPr>
        <p:txBody>
          <a:bodyPr/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51521" y="1681163"/>
            <a:ext cx="41764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251521" y="2505075"/>
            <a:ext cx="4176463" cy="3516213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788024" y="1681163"/>
            <a:ext cx="41051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788024" y="2505075"/>
            <a:ext cx="4105150" cy="3516213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D6636-AB22-405F-88DD-90DB556171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757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-3175" y="0"/>
            <a:ext cx="9144000" cy="1268413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641655" cy="10808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2C1CB-E70E-4ECF-BF0E-CB0F14E3DA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217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3175" y="0"/>
            <a:ext cx="9144000" cy="6858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sl-SI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835150" y="1709738"/>
            <a:ext cx="667543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8" name="Označba mesta besedila 2"/>
          <p:cNvSpPr>
            <a:spLocks noGrp="1"/>
          </p:cNvSpPr>
          <p:nvPr>
            <p:ph type="body" idx="1"/>
          </p:nvPr>
        </p:nvSpPr>
        <p:spPr>
          <a:xfrm>
            <a:off x="1835150" y="4589463"/>
            <a:ext cx="66754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4143-5CC3-463C-8688-0BA4FA0261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012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F9D4C-E269-43A2-B5C0-781191C365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142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067EF-6F16-4556-AEF5-2F76CA40AF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957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3515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606060"/>
                </a:solidFill>
              </a:defRPr>
            </a:lvl1pPr>
          </a:lstStyle>
          <a:p>
            <a:fld id="{95ED7EE5-3F33-4A02-A588-D6FD9F803BA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2350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31" name="Rectangle 5"/>
          <p:cNvSpPr>
            <a:spLocks noChangeArrowheads="1"/>
          </p:cNvSpPr>
          <p:nvPr userDrawn="1"/>
        </p:nvSpPr>
        <p:spPr bwMode="auto">
          <a:xfrm>
            <a:off x="-3175" y="6165850"/>
            <a:ext cx="9144000" cy="69215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sl-SI"/>
          </a:p>
        </p:txBody>
      </p:sp>
      <p:pic>
        <p:nvPicPr>
          <p:cNvPr id="1032" name="Slika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97613"/>
            <a:ext cx="8651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1" r:id="rId2"/>
    <p:sldLayoutId id="2147483692" r:id="rId3"/>
    <p:sldLayoutId id="2147483693" r:id="rId4"/>
    <p:sldLayoutId id="2147483694" r:id="rId5"/>
    <p:sldLayoutId id="2147483700" r:id="rId6"/>
    <p:sldLayoutId id="2147483701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06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06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06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06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6D8E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6D8E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6D8E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6D8E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2400" kern="12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zs.si/koronaviru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s.gov.si/delodajalci/financne_spodbude/ugodnosti_pri_zaposlovanju/intukrep-povracilo-nadomestila-pla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odnaslov 2"/>
          <p:cNvSpPr>
            <a:spLocks noGrp="1"/>
          </p:cNvSpPr>
          <p:nvPr>
            <p:ph type="subTitle" idx="4294967295"/>
          </p:nvPr>
        </p:nvSpPr>
        <p:spPr>
          <a:xfrm>
            <a:off x="1108038" y="1556792"/>
            <a:ext cx="7712434" cy="2160240"/>
          </a:xfrm>
        </p:spPr>
        <p:txBody>
          <a:bodyPr/>
          <a:lstStyle/>
          <a:p>
            <a:pPr marL="0" indent="0">
              <a:buNone/>
            </a:pPr>
            <a:r>
              <a:rPr lang="sl-SI" sz="3200" b="1" i="1" dirty="0"/>
              <a:t>Postopek uveljavljanja povračil po ZIUPPP in ZIUZEOP za delodajalce na Zavodu RS za zaposlovanje</a:t>
            </a:r>
            <a:r>
              <a:rPr lang="sl-SI" sz="3200" b="1" dirty="0"/>
              <a:t> </a:t>
            </a:r>
          </a:p>
          <a:p>
            <a:pPr marL="0" indent="0">
              <a:buNone/>
            </a:pPr>
            <a:endParaRPr lang="sl-SI" altLang="sl-SI" sz="2400" b="1" dirty="0"/>
          </a:p>
          <a:p>
            <a:pPr marL="0" indent="0" eaLnBrk="1" hangingPunct="1">
              <a:buFontTx/>
              <a:buNone/>
            </a:pPr>
            <a:r>
              <a:rPr lang="sl-SI" altLang="sl-SI" b="1" dirty="0"/>
              <a:t>Gospodarska zbornica Slovenije</a:t>
            </a:r>
          </a:p>
          <a:p>
            <a:pPr marL="0" indent="0" eaLnBrk="1" hangingPunct="1">
              <a:buFontTx/>
              <a:buNone/>
            </a:pPr>
            <a:r>
              <a:rPr lang="sl-SI" altLang="sl-SI" b="1" dirty="0"/>
              <a:t>Ana Žemva Novak</a:t>
            </a:r>
            <a:r>
              <a:rPr lang="sl-SI" altLang="sl-SI" sz="3200" b="1" dirty="0"/>
              <a:t> </a:t>
            </a:r>
          </a:p>
          <a:p>
            <a:pPr marL="0" indent="0" eaLnBrk="1" hangingPunct="1">
              <a:buFontTx/>
              <a:buNone/>
            </a:pPr>
            <a:endParaRPr lang="sl-SI" altLang="sl-SI" sz="6600" b="1" dirty="0"/>
          </a:p>
          <a:p>
            <a:pPr marL="0" indent="0" eaLnBrk="1" hangingPunct="1">
              <a:buFontTx/>
              <a:buNone/>
            </a:pPr>
            <a:endParaRPr lang="sl-SI" altLang="sl-SI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A26352-DFCC-42C7-8B76-AF645E6E1A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6CE39"/>
          </a:solidFill>
        </p:spPr>
        <p:txBody>
          <a:bodyPr/>
          <a:lstStyle/>
          <a:p>
            <a:r>
              <a:rPr lang="sl-SI" dirty="0"/>
              <a:t>UPRAVIČENOST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CDAE5B-D0B9-4C49-8453-18CFF3A77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8641655" cy="4976267"/>
          </a:xfrm>
        </p:spPr>
        <p:txBody>
          <a:bodyPr/>
          <a:lstStyle/>
          <a:p>
            <a:r>
              <a:rPr lang="sl-SI" b="1" dirty="0">
                <a:solidFill>
                  <a:srgbClr val="996633"/>
                </a:solidFill>
              </a:rPr>
              <a:t>Karantena</a:t>
            </a:r>
            <a:r>
              <a:rPr lang="sl-SI" b="1" dirty="0"/>
              <a:t> – za čas karantene</a:t>
            </a:r>
            <a:endParaRPr lang="sl-SI" dirty="0"/>
          </a:p>
          <a:p>
            <a:r>
              <a:rPr lang="sl-SI" b="1" dirty="0">
                <a:solidFill>
                  <a:srgbClr val="FF0000"/>
                </a:solidFill>
              </a:rPr>
              <a:t>Čakanje </a:t>
            </a:r>
            <a:r>
              <a:rPr lang="sl-SI" b="1" dirty="0"/>
              <a:t>/ </a:t>
            </a:r>
            <a:r>
              <a:rPr lang="sl-SI" b="1" dirty="0">
                <a:solidFill>
                  <a:srgbClr val="0066FF"/>
                </a:solidFill>
              </a:rPr>
              <a:t>višja sila:</a:t>
            </a:r>
            <a:r>
              <a:rPr lang="sl-SI" b="1" dirty="0"/>
              <a:t> 13. 3. 2020–31. 5. 2020 </a:t>
            </a:r>
            <a:endParaRPr lang="sl-SI" dirty="0"/>
          </a:p>
          <a:p>
            <a:pPr marL="0" indent="0">
              <a:buNone/>
            </a:pPr>
            <a:r>
              <a:rPr lang="sl-SI" sz="2400" b="1" dirty="0">
                <a:solidFill>
                  <a:srgbClr val="C00000"/>
                </a:solidFill>
              </a:rPr>
              <a:t>AMPAK le, če imate vse pogoje za pridobitev in vlagate pravočasno!!</a:t>
            </a:r>
            <a:endParaRPr lang="sl-SI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r>
              <a:rPr lang="sl-SI" sz="2400" dirty="0"/>
              <a:t>Če ste oddali vlogo za začasno čakanje že po starejšem zakonu (ZIUPPP),</a:t>
            </a:r>
          </a:p>
          <a:p>
            <a:r>
              <a:rPr lang="sl-SI" sz="2400" dirty="0"/>
              <a:t>se bo </a:t>
            </a:r>
            <a:r>
              <a:rPr lang="sl-SI" sz="2400" b="1" dirty="0"/>
              <a:t>obravnavala</a:t>
            </a:r>
            <a:r>
              <a:rPr lang="sl-SI" sz="2400" dirty="0"/>
              <a:t> po novem – ugodnejšem zakonu,</a:t>
            </a:r>
          </a:p>
          <a:p>
            <a:r>
              <a:rPr lang="sl-SI" sz="2400" dirty="0"/>
              <a:t>vloge ni treba ponovno oddajati – pozvani boste le k </a:t>
            </a:r>
            <a:r>
              <a:rPr lang="sl-SI" sz="2400" b="1" dirty="0"/>
              <a:t>dopolnitvi.</a:t>
            </a:r>
            <a:r>
              <a:rPr lang="sl-SI" sz="2400" dirty="0"/>
              <a:t> </a:t>
            </a:r>
          </a:p>
          <a:p>
            <a:endParaRPr lang="sl-SI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98652D98-EB3D-47CD-B1D3-91B169BBC16D}"/>
              </a:ext>
            </a:extLst>
          </p:cNvPr>
          <p:cNvSpPr txBox="1">
            <a:spLocks/>
          </p:cNvSpPr>
          <p:nvPr/>
        </p:nvSpPr>
        <p:spPr bwMode="auto">
          <a:xfrm>
            <a:off x="250825" y="2707705"/>
            <a:ext cx="8641655" cy="649287"/>
          </a:xfrm>
          <a:prstGeom prst="rect">
            <a:avLst/>
          </a:prstGeom>
          <a:solidFill>
            <a:srgbClr val="A6CE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606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86D8E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86D8E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86D8E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86D8E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dirty="0"/>
              <a:t>POMEMBNO</a:t>
            </a:r>
          </a:p>
        </p:txBody>
      </p:sp>
    </p:spTree>
    <p:extLst>
      <p:ext uri="{BB962C8B-B14F-4D97-AF65-F5344CB8AC3E}">
        <p14:creationId xmlns:p14="http://schemas.microsoft.com/office/powerpoint/2010/main" val="190153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7B0DA0-1369-4877-8EAE-533B4AE5DA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6CE39"/>
          </a:solidFill>
        </p:spPr>
        <p:txBody>
          <a:bodyPr/>
          <a:lstStyle/>
          <a:p>
            <a:r>
              <a:rPr lang="sl-SI" dirty="0"/>
              <a:t> </a:t>
            </a:r>
            <a:br>
              <a:rPr lang="sl-SI" dirty="0"/>
            </a:br>
            <a:r>
              <a:rPr lang="sl-SI" dirty="0"/>
              <a:t>ODLOČITEV ZRSZ glede vaše vloge</a:t>
            </a:r>
            <a:br>
              <a:rPr lang="sl-SI" dirty="0"/>
            </a:br>
            <a:r>
              <a:rPr lang="sl-SI" dirty="0"/>
              <a:t> 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09B248-51CB-42B0-A75C-9D22FA5EC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Glede popolnosti vloge glede </a:t>
            </a:r>
            <a:r>
              <a:rPr lang="sl-SI" dirty="0">
                <a:solidFill>
                  <a:srgbClr val="00B0F0"/>
                </a:solidFill>
              </a:rPr>
              <a:t>višje sile </a:t>
            </a:r>
            <a:r>
              <a:rPr lang="sl-SI" dirty="0"/>
              <a:t>in </a:t>
            </a:r>
            <a:r>
              <a:rPr lang="sl-SI" dirty="0">
                <a:solidFill>
                  <a:srgbClr val="FF0000"/>
                </a:solidFill>
              </a:rPr>
              <a:t>začasnega čakanja na delo </a:t>
            </a:r>
            <a:r>
              <a:rPr lang="sl-SI" dirty="0"/>
              <a:t>bo ZRSZ odločal</a:t>
            </a:r>
            <a:br>
              <a:rPr lang="sl-SI" dirty="0"/>
            </a:br>
            <a:r>
              <a:rPr lang="sl-SI" dirty="0"/>
              <a:t>s </a:t>
            </a:r>
            <a:r>
              <a:rPr lang="sl-SI" b="1" dirty="0"/>
              <a:t>sklepom</a:t>
            </a:r>
            <a:r>
              <a:rPr lang="sl-SI" dirty="0"/>
              <a:t> po ZUP </a:t>
            </a:r>
            <a:r>
              <a:rPr lang="sl-SI" b="1" dirty="0"/>
              <a:t>v 8 dneh</a:t>
            </a:r>
            <a:r>
              <a:rPr lang="sl-SI" dirty="0"/>
              <a:t>.</a:t>
            </a:r>
          </a:p>
          <a:p>
            <a:r>
              <a:rPr lang="sl-SI" dirty="0"/>
              <a:t>Pri </a:t>
            </a:r>
            <a:r>
              <a:rPr lang="sl-SI" dirty="0">
                <a:solidFill>
                  <a:srgbClr val="996633"/>
                </a:solidFill>
              </a:rPr>
              <a:t>karanteni</a:t>
            </a:r>
            <a:r>
              <a:rPr lang="sl-SI" dirty="0"/>
              <a:t> pa</a:t>
            </a:r>
            <a:br>
              <a:rPr lang="sl-SI" dirty="0"/>
            </a:br>
            <a:r>
              <a:rPr lang="sl-SI" dirty="0"/>
              <a:t>z </a:t>
            </a:r>
            <a:r>
              <a:rPr lang="sl-SI" b="1" dirty="0"/>
              <a:t>odločbo</a:t>
            </a:r>
            <a:r>
              <a:rPr lang="sl-SI" dirty="0"/>
              <a:t> po ZUP </a:t>
            </a:r>
            <a:r>
              <a:rPr lang="sl-SI" b="1" dirty="0"/>
              <a:t>v 30 dneh</a:t>
            </a:r>
            <a:r>
              <a:rPr lang="sl-SI" dirty="0"/>
              <a:t>.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671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FC885-BDFF-4155-8425-10D59209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624"/>
            <a:ext cx="8641655" cy="649287"/>
          </a:xfrm>
          <a:solidFill>
            <a:srgbClr val="A6CE39"/>
          </a:solidFill>
        </p:spPr>
        <p:txBody>
          <a:bodyPr/>
          <a:lstStyle/>
          <a:p>
            <a:r>
              <a:rPr lang="sl-SI" dirty="0"/>
              <a:t>POGOSTA VPRAŠANJA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97AAE8-A6AA-4D56-8381-CE918C89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0688"/>
            <a:ext cx="8641655" cy="554461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b="1" dirty="0">
                <a:solidFill>
                  <a:srgbClr val="9933FF"/>
                </a:solidFill>
              </a:rPr>
              <a:t>Ali lahko računovodski servis odda vlogo za moje podjetje? </a:t>
            </a:r>
          </a:p>
          <a:p>
            <a:pPr marL="0" indent="0">
              <a:buNone/>
            </a:pPr>
            <a:r>
              <a:rPr lang="sl-SI" dirty="0"/>
              <a:t>DA</a:t>
            </a:r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r>
              <a:rPr lang="sl-SI" b="1" dirty="0">
                <a:solidFill>
                  <a:srgbClr val="9933FF"/>
                </a:solidFill>
              </a:rPr>
              <a:t>2. Ali lahko oddam vlogo za povračilo zaradi karantene tudi za delavce, ki so tuji državljani?</a:t>
            </a:r>
            <a:endParaRPr lang="sl-SI" dirty="0">
              <a:solidFill>
                <a:srgbClr val="9933FF"/>
              </a:solidFill>
            </a:endParaRPr>
          </a:p>
          <a:p>
            <a:pPr marL="0" indent="0">
              <a:buNone/>
            </a:pPr>
            <a:r>
              <a:rPr lang="sl-SI" dirty="0"/>
              <a:t>DA, če obvezno priložite kopijo odločbe slovenskega ministrstva za zdravje glede odrejene karantene.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rgbClr val="9933FF"/>
                </a:solidFill>
              </a:rPr>
              <a:t>3. Kdaj lahko pričakujem prvo izplačilo?</a:t>
            </a:r>
            <a:endParaRPr lang="sl-SI" dirty="0">
              <a:solidFill>
                <a:srgbClr val="9933FF"/>
              </a:solidFill>
            </a:endParaRPr>
          </a:p>
          <a:p>
            <a:pPr marL="0" indent="0">
              <a:buNone/>
            </a:pPr>
            <a:r>
              <a:rPr lang="sl-SI" dirty="0"/>
              <a:t>Delodajalec bo delavcu za marec plačal nadomestilo plače v aprilu. Povračilo pa bo dobil 10. maja.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810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6876F0-4428-4CFB-8DC1-D525052D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>
                <a:hlinkClick r:id="rId2"/>
              </a:rPr>
              <a:t>https://www.gzs.si/koronavirus/</a:t>
            </a:r>
            <a:endParaRPr lang="sl-SI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8743421-2832-4556-B72A-BE0B5B01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88EBB5F-2F10-4D23-9C7A-674983D21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312"/>
            <a:ext cx="9144000" cy="47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7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FD669A2-1860-4B74-8350-4387C38D8EA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0829"/>
            <a:ext cx="7488832" cy="61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9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86DBB87B-31A2-434D-A830-6312A308A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642983"/>
              </p:ext>
            </p:extLst>
          </p:nvPr>
        </p:nvGraphicFramePr>
        <p:xfrm>
          <a:off x="395536" y="332656"/>
          <a:ext cx="8352928" cy="549133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722441041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1618343908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 Uveljavljanje povračila nadomestila plače v primerih: 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6CE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Zakonska podlaga:</a:t>
                      </a:r>
                      <a:endParaRPr lang="sl-SI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6C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951075"/>
                  </a:ext>
                </a:extLst>
              </a:tr>
              <a:tr h="214372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l-SI" sz="2400" dirty="0">
                          <a:solidFill>
                            <a:srgbClr val="FF0000"/>
                          </a:solidFill>
                          <a:effectLst/>
                        </a:rPr>
                        <a:t>Začasnega čakanja na delo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sl-SI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l-SI" sz="2400" dirty="0">
                          <a:solidFill>
                            <a:srgbClr val="0066FF"/>
                          </a:solidFill>
                          <a:effectLst/>
                        </a:rPr>
                        <a:t>Višje sile</a:t>
                      </a:r>
                      <a:endParaRPr lang="sl-SI" sz="2400" dirty="0"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>
                          <a:effectLst/>
                        </a:rPr>
                        <a:t>Zakon o interventnih ukrepih za zajezitev epidemije COVID-19 in omilitev njenih posledic za državljane in gospodarstvo (</a:t>
                      </a:r>
                      <a:r>
                        <a:rPr lang="sl-SI" sz="2000" b="1" dirty="0">
                          <a:effectLst/>
                        </a:rPr>
                        <a:t>ZIUZEOP</a:t>
                      </a:r>
                      <a:r>
                        <a:rPr lang="sl-SI" sz="2000" dirty="0">
                          <a:effectLst/>
                        </a:rPr>
                        <a:t>) velja od 11. 4. 2020 (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Uradni list RS, 49/2020</a:t>
                      </a:r>
                      <a:r>
                        <a:rPr lang="sl-SI" sz="2000" u="none" dirty="0">
                          <a:effectLst/>
                        </a:rPr>
                        <a:t>),</a:t>
                      </a:r>
                    </a:p>
                    <a:p>
                      <a:r>
                        <a:rPr lang="sl-SI" sz="2000" kern="12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l-SI" sz="2000" kern="1200" dirty="0">
                          <a:effectLst/>
                        </a:rPr>
                        <a:t> ne nadomešča v celoti ZIUPPP, ga pa v določenih delih </a:t>
                      </a:r>
                      <a:r>
                        <a:rPr lang="sl-SI" sz="2000" b="1" kern="1200" dirty="0">
                          <a:effectLst/>
                        </a:rPr>
                        <a:t>bistveno spreminja</a:t>
                      </a:r>
                      <a:r>
                        <a:rPr lang="sl-SI" sz="2000" kern="1200" dirty="0">
                          <a:effectLst/>
                        </a:rPr>
                        <a:t>.</a:t>
                      </a:r>
                      <a:endParaRPr lang="sl-SI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836192"/>
                  </a:ext>
                </a:extLst>
              </a:tr>
              <a:tr h="48681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l-SI" sz="2400" dirty="0">
                          <a:solidFill>
                            <a:srgbClr val="996633"/>
                          </a:solidFill>
                          <a:effectLst/>
                        </a:rPr>
                        <a:t>Karantene</a:t>
                      </a:r>
                      <a:endParaRPr lang="sl-SI" sz="2400" dirty="0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kern="1200" dirty="0">
                          <a:effectLst/>
                        </a:rPr>
                        <a:t>Zakonska podlaga za ta del je še vedno Zakon o interventnih ukrepih na področju plač in prispevkov (</a:t>
                      </a:r>
                      <a:r>
                        <a:rPr lang="sl-SI" sz="2000" b="1" kern="1200" dirty="0">
                          <a:effectLst/>
                        </a:rPr>
                        <a:t>ZIUPPP</a:t>
                      </a:r>
                      <a:r>
                        <a:rPr lang="sl-SI" sz="2000" kern="1200" dirty="0">
                          <a:effectLst/>
                        </a:rPr>
                        <a:t>), ki velja od 29. 3. 2020 (</a:t>
                      </a:r>
                      <a:r>
                        <a:rPr lang="sl-SI" sz="1800" kern="1200" dirty="0">
                          <a:effectLst/>
                        </a:rPr>
                        <a:t>Uradni list RS, 36/2020</a:t>
                      </a:r>
                      <a:r>
                        <a:rPr lang="sl-SI" sz="2000" kern="1200" dirty="0">
                          <a:effectLst/>
                        </a:rPr>
                        <a:t>).</a:t>
                      </a:r>
                      <a:endParaRPr lang="sl-SI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36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14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C285A3-3A02-404B-B624-6A0214B5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9"/>
            <a:ext cx="8641655" cy="864095"/>
          </a:xfrm>
          <a:solidFill>
            <a:srgbClr val="A6CE39"/>
          </a:solidFill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Kdo je upravičen do povračila nadomestila plače (začasno čakanje na delo + višja sila):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1D130A-A50A-4010-9175-B91CF77F8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8" y="1189037"/>
            <a:ext cx="8892480" cy="4976267"/>
          </a:xfrm>
        </p:spPr>
        <p:txBody>
          <a:bodyPr/>
          <a:lstStyle/>
          <a:p>
            <a:pPr lvl="0"/>
            <a:r>
              <a:rPr lang="sl-SI" dirty="0"/>
              <a:t>Delodajalci, pri katerih je prišlo do </a:t>
            </a:r>
            <a:r>
              <a:rPr lang="sl-SI" b="1" dirty="0">
                <a:solidFill>
                  <a:schemeClr val="tx1"/>
                </a:solidFill>
              </a:rPr>
              <a:t>upada prihodkov </a:t>
            </a:r>
            <a:r>
              <a:rPr lang="sl-SI" b="1" dirty="0"/>
              <a:t>(</a:t>
            </a:r>
            <a:r>
              <a:rPr lang="sl-SI" sz="2000" b="1" dirty="0">
                <a:solidFill>
                  <a:srgbClr val="0066FF"/>
                </a:solidFill>
              </a:rPr>
              <a:t>prvo polletje upad</a:t>
            </a:r>
            <a:r>
              <a:rPr lang="sl-SI" sz="2000" b="1" dirty="0"/>
              <a:t> </a:t>
            </a:r>
            <a:r>
              <a:rPr lang="sl-SI" sz="2000" u="sng" dirty="0">
                <a:solidFill>
                  <a:schemeClr val="tx1"/>
                </a:solidFill>
              </a:rPr>
              <a:t>več kot </a:t>
            </a:r>
            <a:r>
              <a:rPr lang="sl-SI" sz="2000" b="1" u="sng" dirty="0">
                <a:solidFill>
                  <a:schemeClr val="tx1"/>
                </a:solidFill>
              </a:rPr>
              <a:t>20 %</a:t>
            </a:r>
            <a:r>
              <a:rPr lang="sl-SI" sz="2000" u="sng" dirty="0">
                <a:solidFill>
                  <a:schemeClr val="tx1"/>
                </a:solidFill>
              </a:rPr>
              <a:t> </a:t>
            </a:r>
            <a:r>
              <a:rPr lang="sl-SI" sz="2000" dirty="0"/>
              <a:t>+ </a:t>
            </a:r>
            <a:r>
              <a:rPr lang="sl-SI" sz="2000" b="1" dirty="0">
                <a:solidFill>
                  <a:srgbClr val="B9D200"/>
                </a:solidFill>
              </a:rPr>
              <a:t>drugo polletje </a:t>
            </a:r>
            <a:r>
              <a:rPr lang="sl-SI" sz="2000" u="sng" dirty="0"/>
              <a:t>ne več kot </a:t>
            </a:r>
            <a:r>
              <a:rPr lang="sl-SI" sz="2000" b="1" u="sng" dirty="0">
                <a:solidFill>
                  <a:schemeClr val="tx1"/>
                </a:solidFill>
              </a:rPr>
              <a:t>50 %</a:t>
            </a:r>
            <a:r>
              <a:rPr lang="sl-SI" sz="2000" u="sng" dirty="0"/>
              <a:t> </a:t>
            </a:r>
            <a:r>
              <a:rPr lang="sl-SI" sz="2000" b="1" u="sng" dirty="0"/>
              <a:t>rasti</a:t>
            </a:r>
            <a:r>
              <a:rPr lang="sl-SI" sz="2000" u="sng" dirty="0"/>
              <a:t> </a:t>
            </a:r>
            <a:r>
              <a:rPr lang="sl-SI" sz="2000" dirty="0"/>
              <a:t>v primerjavi z enakima obdobjema lani)</a:t>
            </a:r>
          </a:p>
          <a:p>
            <a:pPr marL="0" lvl="0" indent="0">
              <a:buNone/>
            </a:pPr>
            <a:r>
              <a:rPr lang="sl-SI" sz="2000" dirty="0"/>
              <a:t>Tisti, ki lani niso poslovali:</a:t>
            </a:r>
            <a:br>
              <a:rPr lang="sl-SI" sz="2000" dirty="0"/>
            </a:br>
            <a:r>
              <a:rPr lang="sl-SI" sz="2000" dirty="0"/>
              <a:t>vsaj 25 % upada v marcu v primerjavi s februarjem 2020 ALI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sz="2000" dirty="0"/>
              <a:t>vsaj 50 % upada v aprilu ali maju 2020 v primerjavi s februarjem 2020</a:t>
            </a:r>
          </a:p>
          <a:p>
            <a:pPr marL="0" indent="0">
              <a:buNone/>
            </a:pPr>
            <a:endParaRPr lang="sl-SI" sz="1200" dirty="0"/>
          </a:p>
          <a:p>
            <a:r>
              <a:rPr lang="sl-SI" dirty="0"/>
              <a:t> Delodajalci, ki imate </a:t>
            </a:r>
            <a:r>
              <a:rPr lang="sl-SI" b="1" dirty="0">
                <a:solidFill>
                  <a:schemeClr val="tx1"/>
                </a:solidFill>
              </a:rPr>
              <a:t>plačane obveznosti do države</a:t>
            </a:r>
            <a:r>
              <a:rPr lang="sl-SI" dirty="0"/>
              <a:t> – plačano pri FURS-u </a:t>
            </a:r>
            <a:r>
              <a:rPr lang="sl-SI" b="1" dirty="0"/>
              <a:t>na dan oddaje vloge</a:t>
            </a:r>
          </a:p>
          <a:p>
            <a:endParaRPr lang="sl-SI" sz="1800" b="1" dirty="0"/>
          </a:p>
          <a:p>
            <a:r>
              <a:rPr lang="sl-SI" dirty="0"/>
              <a:t>Delodajalci, ki </a:t>
            </a:r>
            <a:r>
              <a:rPr lang="sl-SI" b="1" dirty="0">
                <a:solidFill>
                  <a:schemeClr val="tx1"/>
                </a:solidFill>
              </a:rPr>
              <a:t>niste v stečajnem </a:t>
            </a:r>
            <a:r>
              <a:rPr lang="sl-SI" b="1" dirty="0"/>
              <a:t>postopku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072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E0D035-1776-408B-B13B-D0D8D952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33" y="3717032"/>
            <a:ext cx="8641655" cy="1224135"/>
          </a:xfrm>
          <a:solidFill>
            <a:srgbClr val="A6CE39"/>
          </a:solidFill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Kdo je upravičen do povračila nadomestila plače (pri karanteni)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9D0196-D2D7-49EE-B26F-A81088AB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72" y="186661"/>
            <a:ext cx="8641655" cy="3746395"/>
          </a:xfrm>
        </p:spPr>
        <p:txBody>
          <a:bodyPr/>
          <a:lstStyle/>
          <a:p>
            <a:r>
              <a:rPr lang="sl-SI" dirty="0"/>
              <a:t>Delodajalci, ki </a:t>
            </a:r>
            <a:r>
              <a:rPr lang="sl-SI" b="1" dirty="0">
                <a:solidFill>
                  <a:schemeClr val="tx1"/>
                </a:solidFill>
              </a:rPr>
              <a:t>niste </a:t>
            </a:r>
            <a:r>
              <a:rPr lang="sl-SI" b="1" dirty="0"/>
              <a:t>neposredni ali posredni </a:t>
            </a:r>
            <a:r>
              <a:rPr lang="sl-SI" b="1" dirty="0">
                <a:solidFill>
                  <a:schemeClr val="tx1"/>
                </a:solidFill>
              </a:rPr>
              <a:t>uporabnik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b="1" dirty="0">
                <a:solidFill>
                  <a:schemeClr val="tx1"/>
                </a:solidFill>
              </a:rPr>
              <a:t>proračuna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b="1" dirty="0">
                <a:solidFill>
                  <a:schemeClr val="tx1"/>
                </a:solidFill>
              </a:rPr>
              <a:t>RS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/>
              <a:t>oziroma </a:t>
            </a:r>
            <a:r>
              <a:rPr lang="sl-SI" dirty="0">
                <a:solidFill>
                  <a:schemeClr val="tx1"/>
                </a:solidFill>
              </a:rPr>
              <a:t>proračuna </a:t>
            </a:r>
            <a:r>
              <a:rPr lang="sl-SI" b="1" dirty="0">
                <a:solidFill>
                  <a:schemeClr val="tx1"/>
                </a:solidFill>
              </a:rPr>
              <a:t>občine</a:t>
            </a:r>
            <a:r>
              <a:rPr lang="sl-SI" dirty="0"/>
              <a:t>, </a:t>
            </a:r>
            <a:r>
              <a:rPr lang="sl-SI" u="sng" dirty="0"/>
              <a:t>katerih delež prihodkov iz javnih virov </a:t>
            </a:r>
            <a:r>
              <a:rPr lang="sl-SI" dirty="0"/>
              <a:t>je bil v letu 2019 </a:t>
            </a:r>
            <a:r>
              <a:rPr lang="sl-SI" b="1" dirty="0"/>
              <a:t>višji od 70 %</a:t>
            </a:r>
            <a:endParaRPr lang="sl-SI" dirty="0"/>
          </a:p>
          <a:p>
            <a:endParaRPr lang="sl-SI" sz="1100" b="1" dirty="0"/>
          </a:p>
          <a:p>
            <a:r>
              <a:rPr lang="sl-SI" dirty="0"/>
              <a:t>Delodajalci, ki </a:t>
            </a:r>
            <a:r>
              <a:rPr lang="sl-SI" b="1" dirty="0">
                <a:solidFill>
                  <a:schemeClr val="tx1"/>
                </a:solidFill>
              </a:rPr>
              <a:t>ne</a:t>
            </a:r>
            <a:r>
              <a:rPr lang="sl-SI" dirty="0"/>
              <a:t> opravljate</a:t>
            </a:r>
            <a:r>
              <a:rPr lang="sl-SI" b="1" dirty="0"/>
              <a:t> </a:t>
            </a:r>
            <a:r>
              <a:rPr lang="sl-SI" b="1" dirty="0">
                <a:solidFill>
                  <a:schemeClr val="tx1"/>
                </a:solidFill>
              </a:rPr>
              <a:t>finančne in zavarovalniške dejavnosti</a:t>
            </a:r>
            <a:r>
              <a:rPr lang="sl-SI" b="1" dirty="0"/>
              <a:t> </a:t>
            </a:r>
            <a:r>
              <a:rPr lang="sl-SI" dirty="0"/>
              <a:t>(iz skupine K po standardni klasifikaciji dejavnosti)</a:t>
            </a:r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5D6EFE5-670A-40E3-A745-BE07DC0330B6}"/>
              </a:ext>
            </a:extLst>
          </p:cNvPr>
          <p:cNvSpPr txBox="1"/>
          <p:nvPr/>
        </p:nvSpPr>
        <p:spPr>
          <a:xfrm>
            <a:off x="322833" y="5013176"/>
            <a:ext cx="856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Delodajalec, ki izjavlja, da ne more organizirati dela na domu za zaposlene, ki jim je bila </a:t>
            </a:r>
            <a:r>
              <a:rPr lang="sl-SI" sz="2400" b="1" dirty="0"/>
              <a:t>odrejena karantena po odločbi ministra za zdravje</a:t>
            </a:r>
            <a:r>
              <a:rPr lang="sl-SI" sz="2400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172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0C0FF5-944E-47C0-928B-29113D3F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53" y="260648"/>
            <a:ext cx="8641655" cy="649287"/>
          </a:xfrm>
          <a:solidFill>
            <a:srgbClr val="A6CE39"/>
          </a:solidFill>
        </p:spPr>
        <p:txBody>
          <a:bodyPr/>
          <a:lstStyle/>
          <a:p>
            <a:r>
              <a:rPr lang="sl-SI" dirty="0"/>
              <a:t>KAKO DELODAJALEC UVELJAVLJA PRAVICE: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110BB5C-9BEB-477F-8319-56EB2DCD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793121" cy="5112568"/>
          </a:xfrm>
        </p:spPr>
        <p:txBody>
          <a:bodyPr/>
          <a:lstStyle/>
          <a:p>
            <a:pPr lvl="0"/>
            <a:r>
              <a:rPr lang="sl-SI" dirty="0"/>
              <a:t>z </a:t>
            </a:r>
            <a:r>
              <a:rPr lang="sl-SI" b="1" dirty="0"/>
              <a:t>VLOGO</a:t>
            </a:r>
            <a:r>
              <a:rPr lang="sl-SI" dirty="0"/>
              <a:t>, ki jo najdete na spletni strani ZRSZ: </a:t>
            </a:r>
            <a:r>
              <a:rPr lang="sl-SI" dirty="0">
                <a:hlinkClick r:id="rId2"/>
              </a:rPr>
              <a:t>https://www.ess.gov.si/delodajalci/financne_spodbude/ugodnosti_pri_zaposlovanju/intukrep-povracilo-nadomestila-place</a:t>
            </a:r>
            <a:endParaRPr lang="sl-SI" dirty="0"/>
          </a:p>
          <a:p>
            <a:r>
              <a:rPr lang="sl-SI" dirty="0"/>
              <a:t>vloga je </a:t>
            </a:r>
            <a:r>
              <a:rPr lang="sl-SI" b="1" dirty="0"/>
              <a:t>elektronska</a:t>
            </a:r>
          </a:p>
          <a:p>
            <a:pPr algn="just"/>
            <a:r>
              <a:rPr lang="sl-SI" dirty="0"/>
              <a:t>preberite </a:t>
            </a:r>
            <a:r>
              <a:rPr lang="sl-SI" b="1" dirty="0"/>
              <a:t>navodila za oddajo vloge (</a:t>
            </a:r>
            <a:r>
              <a:rPr lang="sl-SI" sz="2000" b="1" dirty="0"/>
              <a:t>podatki o podjetju, kontaktni osebi, o zaposlenih, ki so na čakanju/doma zaradi višje sile, dokazila, izjava</a:t>
            </a:r>
            <a:r>
              <a:rPr lang="sl-SI" b="1" dirty="0"/>
              <a:t>)</a:t>
            </a:r>
          </a:p>
          <a:p>
            <a:r>
              <a:rPr lang="sl-SI" dirty="0"/>
              <a:t>pred </a:t>
            </a:r>
            <a:r>
              <a:rPr lang="sl-SI" b="1" dirty="0"/>
              <a:t>prvo uporabo</a:t>
            </a:r>
            <a:r>
              <a:rPr lang="sl-SI" dirty="0"/>
              <a:t> portala se morate </a:t>
            </a:r>
            <a:r>
              <a:rPr lang="sl-SI" b="1" dirty="0"/>
              <a:t>registrirati</a:t>
            </a:r>
          </a:p>
          <a:p>
            <a:r>
              <a:rPr lang="sl-SI" dirty="0"/>
              <a:t>vnaprej pripravite </a:t>
            </a:r>
            <a:r>
              <a:rPr lang="sl-SI" b="1" dirty="0"/>
              <a:t>priloge k vlogi </a:t>
            </a:r>
            <a:r>
              <a:rPr lang="sl-SI" sz="1800" dirty="0"/>
              <a:t>(npr. </a:t>
            </a:r>
            <a:r>
              <a:rPr lang="sl-SI" sz="2000" dirty="0"/>
              <a:t>seznam, kopija odredbe glede napotitve na začasno čakanje/dokazilo delavca, ki pojasnjuje višjo silo/odločba </a:t>
            </a:r>
            <a:r>
              <a:rPr lang="sl-SI" sz="2000" dirty="0" err="1"/>
              <a:t>minist</a:t>
            </a:r>
            <a:r>
              <a:rPr lang="sl-SI" sz="2000" dirty="0"/>
              <a:t>. za zdravje pri karanteni)</a:t>
            </a:r>
          </a:p>
          <a:p>
            <a:pPr lvl="0"/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09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5480C-71B3-415A-8AE3-F4D8E287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99392"/>
            <a:ext cx="8641655" cy="649287"/>
          </a:xfrm>
        </p:spPr>
        <p:txBody>
          <a:bodyPr/>
          <a:lstStyle/>
          <a:p>
            <a:r>
              <a:rPr lang="sl-SI" dirty="0"/>
              <a:t>Kako izgleda vloga: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C4A6C7-6419-4C19-9955-C8949477F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91"/>
          <a:stretch/>
        </p:blipFill>
        <p:spPr>
          <a:xfrm>
            <a:off x="1314203" y="476672"/>
            <a:ext cx="706616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CD00622-0A87-4517-B287-EED553932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66" y="836712"/>
            <a:ext cx="8893868" cy="2592288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9400C57-7F34-483E-A123-12C10BDBD19D}"/>
              </a:ext>
            </a:extLst>
          </p:cNvPr>
          <p:cNvSpPr txBox="1"/>
          <p:nvPr/>
        </p:nvSpPr>
        <p:spPr>
          <a:xfrm>
            <a:off x="2123728" y="4437112"/>
            <a:ext cx="6624736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PRILOGE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PDF !!!</a:t>
            </a:r>
          </a:p>
        </p:txBody>
      </p:sp>
    </p:spTree>
    <p:extLst>
      <p:ext uri="{BB962C8B-B14F-4D97-AF65-F5344CB8AC3E}">
        <p14:creationId xmlns:p14="http://schemas.microsoft.com/office/powerpoint/2010/main" val="79050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0E678BD-AD26-4DAF-A405-C0ABE2F87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67486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7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4A5749-6F52-4988-9F32-0A750195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9433"/>
            <a:ext cx="8641655" cy="649287"/>
          </a:xfrm>
        </p:spPr>
        <p:txBody>
          <a:bodyPr/>
          <a:lstStyle/>
          <a:p>
            <a:r>
              <a:rPr lang="sl-SI" dirty="0"/>
              <a:t>Vlogo oddajte PRAVOČASNO: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A02FB134-6F09-42A8-AAB4-8D2DD32F6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61044"/>
              </p:ext>
            </p:extLst>
          </p:nvPr>
        </p:nvGraphicFramePr>
        <p:xfrm>
          <a:off x="322138" y="980728"/>
          <a:ext cx="8642350" cy="482453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21175">
                  <a:extLst>
                    <a:ext uri="{9D8B030D-6E8A-4147-A177-3AD203B41FA5}">
                      <a16:colId xmlns:a16="http://schemas.microsoft.com/office/drawing/2014/main" val="1627557966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1204352970"/>
                    </a:ext>
                  </a:extLst>
                </a:gridCol>
              </a:tblGrid>
              <a:tr h="547688">
                <a:tc>
                  <a:txBody>
                    <a:bodyPr/>
                    <a:lstStyle/>
                    <a:p>
                      <a:r>
                        <a:rPr lang="sl-SI" sz="2400" kern="1200" dirty="0">
                          <a:solidFill>
                            <a:srgbClr val="996633"/>
                          </a:solidFill>
                          <a:effectLst/>
                        </a:rPr>
                        <a:t>Karantena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kern="1200" dirty="0">
                          <a:effectLst/>
                        </a:rPr>
                        <a:t>V 8 dneh od začetka trajanja karantene </a:t>
                      </a:r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587554"/>
                  </a:ext>
                </a:extLst>
              </a:tr>
              <a:tr h="4966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Začasno čakanje na delo </a:t>
                      </a:r>
                      <a:r>
                        <a:rPr lang="sl-SI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sl-SI" sz="2400" b="1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višja sila</a:t>
                      </a:r>
                      <a:endParaRPr lang="sl-SI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253306"/>
                  </a:ext>
                </a:extLst>
              </a:tr>
              <a:tr h="1822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 so (so bili) delavci </a:t>
                      </a: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 zaradi čakanja/višje sile </a:t>
                      </a:r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že </a:t>
                      </a:r>
                      <a:r>
                        <a:rPr lang="sl-SI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 uveljavitvijo zakona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(torej do 10. 4. 2020)</a:t>
                      </a:r>
                    </a:p>
                    <a:p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 morate oddati najkasneje</a:t>
                      </a:r>
                    </a:p>
                    <a:p>
                      <a:r>
                        <a:rPr lang="sl-SI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18. 4. 2020</a:t>
                      </a:r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(v 8 dneh od objave zakona).</a:t>
                      </a:r>
                    </a:p>
                    <a:p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 takem primeru </a:t>
                      </a:r>
                      <a:r>
                        <a:rPr lang="sl-SI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boste upravičeni</a:t>
                      </a:r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povračila nadomestila plače zaposlenih</a:t>
                      </a:r>
                    </a:p>
                    <a:p>
                      <a:r>
                        <a:rPr lang="sl-SI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13. 3. 2020.</a:t>
                      </a:r>
                      <a:endParaRPr lang="sl-SI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1712"/>
                  </a:ext>
                </a:extLst>
              </a:tr>
              <a:tr h="1401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 uveljavitvi zakona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 je v obdobju med 11. 4. 2020 in 31. 5. 2020)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Vlogo oddate </a:t>
                      </a:r>
                      <a:r>
                        <a:rPr lang="sl-SI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najkasneje v 8 dneh od napotitve</a:t>
                      </a: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zaposlenih na čakanje/ko je nastala višja sila.</a:t>
                      </a:r>
                      <a:endParaRPr lang="sl-SI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31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340"/>
      </p:ext>
    </p:extLst>
  </p:cSld>
  <p:clrMapOvr>
    <a:masterClrMapping/>
  </p:clrMapOvr>
</p:sld>
</file>

<file path=ppt/theme/theme1.xml><?xml version="1.0" encoding="utf-8"?>
<a:theme xmlns:a="http://schemas.openxmlformats.org/drawingml/2006/main" name="osnovna_prezentacija">
  <a:themeElements>
    <a:clrScheme name="Po meri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F3F3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snovna_prezentacij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snovna_prezentacij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na_prezentacij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na_prezentacij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na_prezentacij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na_prezentacij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na_prezentacij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na_prezentacij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2EA7E00FA47C489A68F5351DCE6A54" ma:contentTypeVersion="15" ma:contentTypeDescription="Create a new document." ma:contentTypeScope="" ma:versionID="77ec83bbdaf1cc1f1ca8a6c66a1e0f56">
  <xsd:schema xmlns:xsd="http://www.w3.org/2001/XMLSchema" xmlns:xs="http://www.w3.org/2001/XMLSchema" xmlns:p="http://schemas.microsoft.com/office/2006/metadata/properties" xmlns:ns1="http://schemas.microsoft.com/sharepoint/v3" xmlns:ns3="50307eb4-e1ea-4f3d-9169-8e6b2bbefc76" xmlns:ns4="56c07ba4-ae6d-47db-b136-c9bb4bda6c6b" targetNamespace="http://schemas.microsoft.com/office/2006/metadata/properties" ma:root="true" ma:fieldsID="168452b674b67ea75a98b3c311395369" ns1:_="" ns3:_="" ns4:_="">
    <xsd:import namespace="http://schemas.microsoft.com/sharepoint/v3"/>
    <xsd:import namespace="50307eb4-e1ea-4f3d-9169-8e6b2bbefc76"/>
    <xsd:import namespace="56c07ba4-ae6d-47db-b136-c9bb4bda6c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07eb4-e1ea-4f3d-9169-8e6b2bbef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07ba4-ae6d-47db-b136-c9bb4bda6c6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24A18A-6839-4B6C-BAF5-075398396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307eb4-e1ea-4f3d-9169-8e6b2bbefc76"/>
    <ds:schemaRef ds:uri="56c07ba4-ae6d-47db-b136-c9bb4bda6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369186-CAC6-4AEF-B569-6AB39558BF58}">
  <ds:schemaRefs>
    <ds:schemaRef ds:uri="50307eb4-e1ea-4f3d-9169-8e6b2bbefc76"/>
    <ds:schemaRef ds:uri="http://schemas.microsoft.com/office/2006/metadata/properties"/>
    <ds:schemaRef ds:uri="56c07ba4-ae6d-47db-b136-c9bb4bda6c6b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8014C3-C105-426A-87A5-F4CC1A92E1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osnovna_prezentacija</Template>
  <TotalTime>1907</TotalTime>
  <Words>570</Words>
  <Application>Microsoft Office PowerPoint</Application>
  <PresentationFormat>Diaprojekcija na zaslonu (4:3)</PresentationFormat>
  <Paragraphs>72</Paragraphs>
  <Slides>14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osnovna_prezentacija</vt:lpstr>
      <vt:lpstr>PowerPointova predstavitev</vt:lpstr>
      <vt:lpstr>PowerPointova predstavitev</vt:lpstr>
      <vt:lpstr>Kdo je upravičen do povračila nadomestila plače (začasno čakanje na delo + višja sila):</vt:lpstr>
      <vt:lpstr>Kdo je upravičen do povračila nadomestila plače (pri karanteni)</vt:lpstr>
      <vt:lpstr>KAKO DELODAJALEC UVELJAVLJA PRAVICE:</vt:lpstr>
      <vt:lpstr>Kako izgleda vloga:</vt:lpstr>
      <vt:lpstr>PowerPointova predstavitev</vt:lpstr>
      <vt:lpstr>PowerPointova predstavitev</vt:lpstr>
      <vt:lpstr>Vlogo oddajte PRAVOČASNO:</vt:lpstr>
      <vt:lpstr>UPRAVIČENOST</vt:lpstr>
      <vt:lpstr>  ODLOČITEV ZRSZ glede vaše vloge  </vt:lpstr>
      <vt:lpstr>POGOSTA VPRAŠANJA</vt:lpstr>
      <vt:lpstr>https://www.gzs.si/koronavirus/</vt:lpstr>
      <vt:lpstr>PowerPointova predstavitev</vt:lpstr>
    </vt:vector>
  </TitlesOfParts>
  <Company>Gospodarska Zbornica Slovenije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Info4 Gospodarska zbornica</dc:creator>
  <cp:lastModifiedBy>Aleksandra Ivanuša</cp:lastModifiedBy>
  <cp:revision>133</cp:revision>
  <cp:lastPrinted>2017-04-12T06:46:11Z</cp:lastPrinted>
  <dcterms:created xsi:type="dcterms:W3CDTF">2016-01-04T08:39:28Z</dcterms:created>
  <dcterms:modified xsi:type="dcterms:W3CDTF">2020-04-20T08:01:02Z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0x010100E12EA7E00FA47C489A68F5351DCE6A54</vt:lpwstr>
  </property>
</Properties>
</file>